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</p:sldMasterIdLst>
  <p:notesMasterIdLst>
    <p:notesMasterId r:id="rId3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2" r:id="rId14"/>
    <p:sldId id="266" r:id="rId15"/>
    <p:sldId id="273" r:id="rId16"/>
    <p:sldId id="276" r:id="rId17"/>
    <p:sldId id="275" r:id="rId18"/>
    <p:sldId id="277" r:id="rId19"/>
    <p:sldId id="267" r:id="rId20"/>
    <p:sldId id="279" r:id="rId21"/>
    <p:sldId id="278" r:id="rId22"/>
    <p:sldId id="268" r:id="rId23"/>
    <p:sldId id="270" r:id="rId24"/>
    <p:sldId id="269" r:id="rId25"/>
    <p:sldId id="271" r:id="rId26"/>
    <p:sldId id="280" r:id="rId27"/>
    <p:sldId id="281" r:id="rId28"/>
    <p:sldId id="284" r:id="rId29"/>
    <p:sldId id="286" r:id="rId30"/>
    <p:sldId id="285" r:id="rId31"/>
    <p:sldId id="283" r:id="rId32"/>
    <p:sldId id="282" r:id="rId33"/>
    <p:sldId id="287" r:id="rId34"/>
    <p:sldId id="288" r:id="rId35"/>
    <p:sldId id="289" r:id="rId36"/>
  </p:sldIdLst>
  <p:sldSz cx="13004800" cy="9753600"/>
  <p:notesSz cx="6858000" cy="9144000"/>
  <p:defaultTextStyle>
    <a:lvl1pPr algn="ctr" defTabSz="58417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589" algn="ctr" defTabSz="58417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176" algn="ctr" defTabSz="58417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765" algn="ctr" defTabSz="58417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354" algn="ctr" defTabSz="58417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2941" algn="ctr" defTabSz="58417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530" algn="ctr" defTabSz="58417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119" algn="ctr" defTabSz="58417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706" algn="ctr" defTabSz="58417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50" d="100"/>
          <a:sy n="50" d="100"/>
        </p:scale>
        <p:origin x="-1312" y="-8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5" d="100"/>
          <a:sy n="75" d="100"/>
        </p:scale>
        <p:origin x="-388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066863"/>
          <c:y val="0.0554455"/>
          <c:w val="0.894302"/>
          <c:h val="0.856807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ln w="76200" cap="flat">
              <a:solidFill>
                <a:srgbClr val="FADD7F"/>
              </a:solidFill>
              <a:prstDash val="solid"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marker>
            <c:symbol val="circle"/>
            <c:size val="14"/>
            <c:spPr>
              <a:noFill/>
              <a:ln w="76200" cap="flat">
                <a:solidFill>
                  <a:srgbClr val="FADD7F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Sheet1!$B$1:$F$1</c:f>
              <c:strCache>
                <c:ptCount val="5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4"/>
                <c:pt idx="0">
                  <c:v>99.0</c:v>
                </c:pt>
                <c:pt idx="1">
                  <c:v>97.0</c:v>
                </c:pt>
                <c:pt idx="2">
                  <c:v>94.0</c:v>
                </c:pt>
                <c:pt idx="3">
                  <c:v>93.0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ln w="76200" cap="flat">
              <a:solidFill>
                <a:srgbClr val="879EC0"/>
              </a:solidFill>
              <a:prstDash val="solid"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marker>
            <c:symbol val="circle"/>
            <c:size val="14"/>
            <c:spPr>
              <a:noFill/>
              <a:ln w="76200" cap="flat">
                <a:solidFill>
                  <a:srgbClr val="879EC0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Sheet1!$B$1:$F$1</c:f>
              <c:strCache>
                <c:ptCount val="5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1"/>
                <c:pt idx="0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6394904"/>
        <c:axId val="2146384680"/>
      </c:lineChart>
      <c:catAx>
        <c:axId val="21463949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2300" b="0" i="0" u="none" strike="noStrike">
                <a:solidFill>
                  <a:srgbClr val="FFFFFF"/>
                </a:solidFill>
                <a:effectLst/>
                <a:latin typeface="Helvetica Light"/>
              </a:defRPr>
            </a:pPr>
            <a:endParaRPr lang="en-US"/>
          </a:p>
        </c:txPr>
        <c:crossAx val="2146384680"/>
        <c:crosses val="autoZero"/>
        <c:auto val="1"/>
        <c:lblAlgn val="ctr"/>
        <c:lblOffset val="100"/>
        <c:noMultiLvlLbl val="1"/>
      </c:catAx>
      <c:valAx>
        <c:axId val="2146384680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E3E3E3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2300" b="0" i="0" u="none" strike="noStrike">
                <a:solidFill>
                  <a:srgbClr val="FFFFFF"/>
                </a:solidFill>
                <a:effectLst/>
                <a:latin typeface="Helvetica Light"/>
              </a:defRPr>
            </a:pPr>
            <a:endParaRPr lang="en-US"/>
          </a:p>
        </c:txPr>
        <c:crossAx val="2146394904"/>
        <c:crosses val="autoZero"/>
        <c:crossBetween val="midCat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066863"/>
          <c:y val="0.0554455"/>
          <c:w val="0.894302"/>
          <c:h val="0.856807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ln w="76200" cap="flat">
              <a:solidFill>
                <a:srgbClr val="FADD7F"/>
              </a:solidFill>
              <a:prstDash val="solid"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marker>
            <c:symbol val="circle"/>
            <c:size val="14"/>
            <c:spPr>
              <a:noFill/>
              <a:ln w="76200" cap="flat">
                <a:solidFill>
                  <a:srgbClr val="FADD7F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Sheet1!$B$1:$F$1</c:f>
              <c:strCache>
                <c:ptCount val="5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99.0</c:v>
                </c:pt>
                <c:pt idx="1">
                  <c:v>97.0</c:v>
                </c:pt>
                <c:pt idx="2">
                  <c:v>94.0</c:v>
                </c:pt>
                <c:pt idx="3">
                  <c:v>93.0</c:v>
                </c:pt>
                <c:pt idx="4">
                  <c:v>5.0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ln w="76200" cap="flat">
              <a:solidFill>
                <a:srgbClr val="879EC0"/>
              </a:solidFill>
              <a:prstDash val="solid"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marker>
            <c:symbol val="circle"/>
            <c:size val="14"/>
            <c:spPr>
              <a:noFill/>
              <a:ln w="76200" cap="flat">
                <a:solidFill>
                  <a:srgbClr val="879EC0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Sheet1!$B$1:$F$1</c:f>
              <c:strCache>
                <c:ptCount val="5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1"/>
                <c:pt idx="0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9758024"/>
        <c:axId val="-2079753080"/>
      </c:lineChart>
      <c:catAx>
        <c:axId val="-20797580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2300" b="0" i="0" u="none" strike="noStrike">
                <a:solidFill>
                  <a:srgbClr val="FFFFFF"/>
                </a:solidFill>
                <a:effectLst/>
                <a:latin typeface="Helvetica Light"/>
              </a:defRPr>
            </a:pPr>
            <a:endParaRPr lang="en-US"/>
          </a:p>
        </c:txPr>
        <c:crossAx val="-2079753080"/>
        <c:crosses val="autoZero"/>
        <c:auto val="1"/>
        <c:lblAlgn val="ctr"/>
        <c:lblOffset val="100"/>
        <c:noMultiLvlLbl val="1"/>
      </c:catAx>
      <c:valAx>
        <c:axId val="-2079753080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E3E3E3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2300" b="0" i="0" u="none" strike="noStrike">
                <a:solidFill>
                  <a:srgbClr val="FFFFFF"/>
                </a:solidFill>
                <a:effectLst/>
                <a:latin typeface="Helvetica Light"/>
              </a:defRPr>
            </a:pPr>
            <a:endParaRPr lang="en-US"/>
          </a:p>
        </c:txPr>
        <c:crossAx val="-2079758024"/>
        <c:crosses val="autoZero"/>
        <c:crossBetween val="midCat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49680751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76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1pPr>
    <a:lvl2pPr indent="228589" defTabSz="457176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2pPr>
    <a:lvl3pPr indent="457176" defTabSz="457176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3pPr>
    <a:lvl4pPr indent="685765" defTabSz="457176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4pPr>
    <a:lvl5pPr indent="914354" defTabSz="457176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5pPr>
    <a:lvl6pPr indent="1142941" defTabSz="457176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6pPr>
    <a:lvl7pPr indent="1371530" defTabSz="457176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7pPr>
    <a:lvl8pPr indent="1600119" defTabSz="457176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8pPr>
    <a:lvl9pPr indent="1828706" defTabSz="457176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s://www.flickr.com/photos/afiler/226337451/in/photolist-m13eR-x5vKxk-6Q157k-rjJbaN-jfiY1D-xnAfJP-e3FVQt-bxMYBi-wyN2pw-xn67B-fuU1Yd-qh5JYC-cduKYd-5NCHo-5zuAG-gNVCFQ-jrUa3C-bhKPxx-6MBtBA-7fBHT9-6Ct7RF-bQfDjB-5Lje3F-6MxvsP-6Pz2LC-4m4Zu8-6MBLnY-6Mxw7F-6MxvWk-6MBFJE-6Mxjag-d43pts-6MBGwu-6Mxvit-6MBFUb-6MBFpQ-6Mxu4r-6MBEhb-6MBDNu-6Mxo1F-6MBxCb-bqVovs-6MBFgu-6MxmGe-6Mx9Zg-6MBy4W-6MxjGr-6Mx5w6-4f88EG-5LjcJZ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s://www.flickr.com/photos/animationconcept/3177074567/in/photolist-5QKkzH-9jBF7M-r7rJnP-8pTdY6-ihXEAP-avHLUm-n13vCZ-jCgmqT-gkZWny-diLJaA-dgTLfn-dKoizB-cnVQ7L-dF1VCp-bdLnxH-dN9PeL-bvnnee-cAZiV5-uErMT6-dSXsDv-eRwjMr-dPfjfT-dkNrEJ-cEWsLA-d8ahyo-cKcBus-anV7uA-nh7mdY-nJGbvc-4cGXMq-eq1yeG-dWDgdn-cwCpqb-ccTVaY-dCHur5-bEydtu-ceJFpN-dfsRsV-qqqLUY-fWkTUH-uXJ3X7-qfJ22x-q4BpUD-rvooqi-oUmzjL-vgyWV8-f7o62Z-j55EWV-nhZSXj-qEx8da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Assumptions</a:t>
            </a:r>
          </a:p>
          <a:p>
            <a:pPr lvl="0">
              <a:defRPr sz="1800"/>
            </a:pPr>
            <a:r>
              <a:rPr sz="2200"/>
              <a:t>	It’s going to be easy</a:t>
            </a:r>
          </a:p>
          <a:p>
            <a:pPr lvl="0">
              <a:defRPr sz="1800"/>
            </a:pPr>
            <a:r>
              <a:rPr sz="2200"/>
              <a:t>	We record the tests and play them back</a:t>
            </a:r>
          </a:p>
          <a:p>
            <a:pPr lvl="0">
              <a:defRPr sz="1800"/>
            </a:pPr>
            <a:r>
              <a:rPr sz="2200"/>
              <a:t>	The results will be clear-cut and easy to understand</a:t>
            </a:r>
          </a:p>
          <a:p>
            <a:pPr lvl="0">
              <a:defRPr sz="1800"/>
            </a:pPr>
            <a:r>
              <a:rPr sz="2200"/>
              <a:t>		The slow points will be made obvious based on the numbers</a:t>
            </a:r>
          </a:p>
          <a:p>
            <a:pPr lvl="0">
              <a:defRPr sz="1800"/>
            </a:pPr>
            <a:r>
              <a:rPr sz="2200"/>
              <a:t>	We don’t need to define slow, everyone knows what slow means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image: </a:t>
            </a:r>
            <a:r>
              <a:rPr sz="2200" u="sng">
                <a:hlinkClick r:id="rId3"/>
              </a:rPr>
              <a:t>https://www.flickr.com/photos/afiler/226337451/in/photolist-m13eR-x5vKxk-6Q157k-rjJbaN-jfiY1D-xnAfJP-e3FVQt-bxMYBi-wyN2pw-xn67B-fuU1Yd-qh5JYC-cduKYd-5NCHo-5zuAG-gNVCFQ-jrUa3C-bhKPxx-6MBtBA-7fBHT9-6Ct7RF-bQfDjB-5Lje3F-6MxvsP-6Pz2LC-4m4Zu8-6MBLnY-6Mxw7F-6MxvWk-6MBFJE-6Mxjag-d43pts-6MBGwu-6Mxvit-6MBFUb-6MBFpQ-6Mxu4r-6MBEhb-6MBDNu-6Mxo1F-6MBxCb-bqVovs-6MBFgu-6MxmGe-6Mx9Zg-6MBy4W-6MxjGr-6Mx5w6-4f88EG-5LjcJZ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o	Three separate engagements at two clients</a:t>
            </a:r>
          </a:p>
          <a:p>
            <a:pPr lvl="0">
              <a:defRPr sz="1800"/>
            </a:pPr>
            <a:r>
              <a:rPr sz="2200"/>
              <a:t>•	Two were available on Internet, but not for public</a:t>
            </a:r>
          </a:p>
          <a:p>
            <a:pPr lvl="0">
              <a:defRPr sz="1800"/>
            </a:pPr>
            <a:r>
              <a:rPr sz="2200"/>
              <a:t>•	Covered several types of workflows </a:t>
            </a:r>
          </a:p>
          <a:p>
            <a:pPr lvl="0">
              <a:defRPr sz="1800"/>
            </a:pPr>
            <a:r>
              <a:rPr sz="2200"/>
              <a:t>		Membership registration </a:t>
            </a:r>
          </a:p>
          <a:p>
            <a:pPr lvl="0">
              <a:defRPr sz="1800"/>
            </a:pPr>
            <a:r>
              <a:rPr sz="2200"/>
              <a:t>♣		Pos </a:t>
            </a:r>
          </a:p>
          <a:p>
            <a:pPr lvl="0">
              <a:defRPr sz="1800"/>
            </a:pPr>
            <a:r>
              <a:rPr sz="2200"/>
              <a:t>♣		Check in and check out</a:t>
            </a:r>
          </a:p>
          <a:p>
            <a:pPr lvl="0">
              <a:defRPr sz="1800"/>
            </a:pPr>
            <a:r>
              <a:rPr sz="2200"/>
              <a:t>♣		Event registration</a:t>
            </a:r>
          </a:p>
          <a:p>
            <a:pPr lvl="0">
              <a:defRPr sz="1800"/>
            </a:pPr>
            <a:r>
              <a:rPr sz="2200"/>
              <a:t>♣		Monthly billing</a:t>
            </a:r>
          </a:p>
          <a:p>
            <a:pPr lvl="0">
              <a:defRPr sz="1800"/>
            </a:pPr>
            <a:r>
              <a:rPr sz="2200"/>
              <a:t>♣		Reports</a:t>
            </a:r>
          </a:p>
          <a:p>
            <a:pPr lvl="0">
              <a:defRPr sz="1800"/>
            </a:pPr>
            <a:r>
              <a:rPr sz="2200"/>
              <a:t>•	Each had similar usages patterns ♣	Had one or ore "surge" periods through day Also had slower periods where reports and back end processes done</a:t>
            </a:r>
          </a:p>
          <a:p>
            <a:pPr lvl="0">
              <a:defRPr sz="1800"/>
            </a:pPr>
            <a:r>
              <a:rPr sz="2200"/>
              <a:t>•	We were brought in at end to load test -	One app was already live, looking to scale out</a:t>
            </a:r>
          </a:p>
          <a:p>
            <a:pPr lvl="0">
              <a:defRPr sz="1800"/>
            </a:pPr>
            <a:r>
              <a:rPr sz="2200"/>
              <a:t>♣	One was a few weeks from production, the other a few days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image: </a:t>
            </a:r>
            <a:r>
              <a:rPr sz="2200" u="sng">
                <a:hlinkClick r:id="rId3"/>
              </a:rPr>
              <a:t>https://www.flickr.com/photos/animationconcept/3177074567/in/photolist-5QKkzH-9jBF7M-r7rJnP-8pTdY6-ihXEAP-avHLUm-n13vCZ-jCgmqT-gkZWny-diLJaA-dgTLfn-dKoizB-cnVQ7L-dF1VCp-bdLnxH-dN9PeL-bvnnee-cAZiV5-uErMT6-dSXsDv-eRwjMr-dPfjfT-dkNrEJ-cEWsLA-d8ahyo-cKcBus-anV7uA-nh7mdY-nJGbvc-4cGXMq-eq1yeG-dWDgdn-cwCpqb-ccTVaY-dCHur5-bEydtu-ceJFpN-dfsRsV-qqqLUY-fWkTUH-uXJ3X7-qfJ22x-q4BpUD-rvooqi-oUmzjL-vgyWV8-f7o62Z-j55EWV-nhZSXj-qEx8d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38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lindztrom</a:t>
            </a:r>
            <a:r>
              <a:rPr lang="en-US" dirty="0" smtClean="0"/>
              <a:t>/3928579678/in/photolist-6Z9ZSo-768uik-6fAEek-87DCm1-4ESsW-7oKsR7-iGKba-6fEQ91-5TZxmf-5TVd92-8ZD5Kc-6fEPhm-6h4M9C-5TVcL4-4p2Hr2-5TZwSy-5TVcZB-5eqj4d-8bCDrw-6fEQj7-8bCCVS-8bCEyf-768u3D-8bCEW3-6fAEng-79QJCN-6fAErR-5TZwWb-6fEQtf-8bCEPY-8bCE3U-6fAEjF-6fEQ6u-6fAEwi-6fAEua-5TZx7u-6fEQs9-6fAEgx-6fEPjS-8bCDcY-8bznP6-8bCDKd-76cocW-76cohm-76cobA-dUypBE-6z4i3M-9XobEd-6HJPHq-7GBb8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049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binaryape</a:t>
            </a:r>
            <a:r>
              <a:rPr lang="en-US" dirty="0" smtClean="0"/>
              <a:t>/4882162452/in/photolist-8rqmNG-nNSkQU-6kckHp-mB124t-5vgq6Y-7r2e3h-8cD5nx-4WHXzW-pd6c6M-kcRd7x-7yahjU-rgf3RD-a4JZq-bH4FWc-8hDCW3-7HSuP2-byFRMV-iDBVd1-qS9iii-jwPswV-rByRS7-x8YA2b-qmoRhB-2sWNXX-nrEDTy-4CHj67-8Cjveb-bC2UPc-GW2Va-ibCEkV-aswFR8-7KtbgT-tReNJt-4r5sPk-4CHiyy-28i54x-7QTwNd-d7HmTA-uj58iZ-brT6Uv-5sARbG-s8otHi-dXkp3b-bB13yf-78SpzZ-i9sMcF-gmv5Vj-4BrcEY-5LfUcS-9QAL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14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binaryape</a:t>
            </a:r>
            <a:r>
              <a:rPr lang="en-US" smtClean="0"/>
              <a:t>/4882162452/in/photolist-8rqmNG-nNSkQU-6kckHp-mB124t-5vgq6Y-7r2e3h-8cD5nx-4WHXzW-pd6c6M-kcRd7x-7yahjU-rgf3RD-a4JZq-bH4FWc-8hDCW3-7HSuP2-byFRMV-iDBVd1-qS9iii-jwPswV-rByRS7-x8YA2b-qmoRhB-2sWNXX-nrEDTy-4CHj67-8Cjveb-bC2UPc-GW2Va-ibCEkV-aswFR8-7KtbgT-tReNJt-4r5sPk-4CHiyy-28i54x-7QTwNd-d7HmTA-uj58iZ-brT6Uv-5sARbG-s8otHi-dXkp3b-bB13yf-78SpzZ-i9sMcF-gmv5Vj-4BrcEY-5LfUcS-9QALS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14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binaryape</a:t>
            </a:r>
            <a:r>
              <a:rPr lang="en-US" dirty="0" smtClean="0"/>
              <a:t>/4882162452/in/photolist-8rqmNG-nNSkQU-6kckHp-mB124t-5vgq6Y-7r2e3h-8cD5nx-4WHXzW-pd6c6M-kcRd7x-7yahjU-rgf3RD-a4JZq-bH4FWc-8hDCW3-7HSuP2-byFRMV-iDBVd1-qS9iii-jwPswV-rByRS7-x8YA2b-qmoRhB-2sWNXX-nrEDTy-4CHj67-8Cjveb-bC2UPc-GW2Va-ibCEkV-aswFR8-7KtbgT-tReNJt-4r5sPk-4CHiyy-28i54x-7QTwNd-d7HmTA-uj58iZ-brT6Uv-5sARbG-s8otHi-dXkp3b-bB13yf-78SpzZ-i9sMcF-gmv5Vj-4BrcEY-5LfUcS-9QAL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14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binaryape</a:t>
            </a:r>
            <a:r>
              <a:rPr lang="en-US" dirty="0" smtClean="0"/>
              <a:t>/4882162452/in/photolist-8rqmNG-nNSkQU-6kckHp-mB124t-5vgq6Y-7r2e3h-8cD5nx-4WHXzW-pd6c6M-kcRd7x-7yahjU-rgf3RD-a4JZq-bH4FWc-8hDCW3-7HSuP2-byFRMV-iDBVd1-qS9iii-jwPswV-rByRS7-x8YA2b-qmoRhB-2sWNXX-nrEDTy-4CHj67-8Cjveb-bC2UPc-GW2Va-ibCEkV-aswFR8-7KtbgT-tReNJt-4r5sPk-4CHiyy-28i54x-7QTwNd-d7HmTA-uj58iZ-brT6Uv-5sARbG-s8otHi-dXkp3b-bB13yf-78SpzZ-i9sMcF-gmv5Vj-4BrcEY-5LfUcS-9QAL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14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Record/Playback</a:t>
            </a:r>
          </a:p>
          <a:p>
            <a:r>
              <a:rPr lang="en-US" dirty="0" smtClean="0"/>
              <a:t>Relies</a:t>
            </a:r>
            <a:r>
              <a:rPr lang="en-US" baseline="0" dirty="0" smtClean="0"/>
              <a:t> on REST and 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91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1" y="1638301"/>
            <a:ext cx="10464801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1" y="5029200"/>
            <a:ext cx="10464801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228589" algn="ctr">
              <a:spcBef>
                <a:spcPts val="0"/>
              </a:spcBef>
              <a:buSzTx/>
              <a:buNone/>
              <a:defRPr sz="3100"/>
            </a:lvl2pPr>
            <a:lvl3pPr marL="0" indent="457176" algn="ctr">
              <a:spcBef>
                <a:spcPts val="0"/>
              </a:spcBef>
              <a:buSzTx/>
              <a:buNone/>
              <a:defRPr sz="3100"/>
            </a:lvl3pPr>
            <a:lvl4pPr marL="0" indent="685765" algn="ctr">
              <a:spcBef>
                <a:spcPts val="0"/>
              </a:spcBef>
              <a:buSzTx/>
              <a:buNone/>
              <a:defRPr sz="3100"/>
            </a:lvl4pPr>
            <a:lvl5pPr marL="0" indent="914354" algn="ctr">
              <a:spcBef>
                <a:spcPts val="0"/>
              </a:spcBef>
              <a:buSzTx/>
              <a:buNone/>
              <a:defRPr sz="31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40"/>
            <a:ext cx="11054080" cy="2090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0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438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853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3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4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197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393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5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78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098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18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37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57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1719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2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2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3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197" indent="0">
              <a:buNone/>
              <a:defRPr sz="2800" b="1"/>
            </a:lvl2pPr>
            <a:lvl3pPr marL="1300393" indent="0">
              <a:buNone/>
              <a:defRPr sz="2600" b="1"/>
            </a:lvl3pPr>
            <a:lvl4pPr marL="1950590" indent="0">
              <a:buNone/>
              <a:defRPr sz="2300" b="1"/>
            </a:lvl4pPr>
            <a:lvl5pPr marL="2600786" indent="0">
              <a:buNone/>
              <a:defRPr sz="2300" b="1"/>
            </a:lvl5pPr>
            <a:lvl6pPr marL="3250983" indent="0">
              <a:buNone/>
              <a:defRPr sz="2300" b="1"/>
            </a:lvl6pPr>
            <a:lvl7pPr marL="3901180" indent="0">
              <a:buNone/>
              <a:defRPr sz="2300" b="1"/>
            </a:lvl7pPr>
            <a:lvl8pPr marL="4551376" indent="0">
              <a:buNone/>
              <a:defRPr sz="2300" b="1"/>
            </a:lvl8pPr>
            <a:lvl9pPr marL="5201573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60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197" indent="0">
              <a:buNone/>
              <a:defRPr sz="2800" b="1"/>
            </a:lvl2pPr>
            <a:lvl3pPr marL="1300393" indent="0">
              <a:buNone/>
              <a:defRPr sz="2600" b="1"/>
            </a:lvl3pPr>
            <a:lvl4pPr marL="1950590" indent="0">
              <a:buNone/>
              <a:defRPr sz="2300" b="1"/>
            </a:lvl4pPr>
            <a:lvl5pPr marL="2600786" indent="0">
              <a:buNone/>
              <a:defRPr sz="2300" b="1"/>
            </a:lvl5pPr>
            <a:lvl6pPr marL="3250983" indent="0">
              <a:buNone/>
              <a:defRPr sz="2300" b="1"/>
            </a:lvl6pPr>
            <a:lvl7pPr marL="3901180" indent="0">
              <a:buNone/>
              <a:defRPr sz="2300" b="1"/>
            </a:lvl7pPr>
            <a:lvl8pPr marL="4551376" indent="0">
              <a:buNone/>
              <a:defRPr sz="2300" b="1"/>
            </a:lvl8pPr>
            <a:lvl9pPr marL="5201573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60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29323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69869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0793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1" y="6718301"/>
            <a:ext cx="10464801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1" y="8191501"/>
            <a:ext cx="10464801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228589" algn="ctr">
              <a:spcBef>
                <a:spcPts val="0"/>
              </a:spcBef>
              <a:buSzTx/>
              <a:buNone/>
              <a:defRPr sz="3100"/>
            </a:lvl2pPr>
            <a:lvl3pPr marL="0" indent="457176" algn="ctr">
              <a:spcBef>
                <a:spcPts val="0"/>
              </a:spcBef>
              <a:buSzTx/>
              <a:buNone/>
              <a:defRPr sz="3100"/>
            </a:lvl3pPr>
            <a:lvl4pPr marL="0" indent="685765" algn="ctr">
              <a:spcBef>
                <a:spcPts val="0"/>
              </a:spcBef>
              <a:buSzTx/>
              <a:buNone/>
              <a:defRPr sz="3100"/>
            </a:lvl4pPr>
            <a:lvl5pPr marL="0" indent="914354" algn="ctr">
              <a:spcBef>
                <a:spcPts val="0"/>
              </a:spcBef>
              <a:buSzTx/>
              <a:buNone/>
              <a:defRPr sz="31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2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40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2" y="2041033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197" indent="0">
              <a:buNone/>
              <a:defRPr sz="1700"/>
            </a:lvl2pPr>
            <a:lvl3pPr marL="1300393" indent="0">
              <a:buNone/>
              <a:defRPr sz="1400"/>
            </a:lvl3pPr>
            <a:lvl4pPr marL="1950590" indent="0">
              <a:buNone/>
              <a:defRPr sz="1300"/>
            </a:lvl4pPr>
            <a:lvl5pPr marL="2600786" indent="0">
              <a:buNone/>
              <a:defRPr sz="1300"/>
            </a:lvl5pPr>
            <a:lvl6pPr marL="3250983" indent="0">
              <a:buNone/>
              <a:defRPr sz="1300"/>
            </a:lvl6pPr>
            <a:lvl7pPr marL="3901180" indent="0">
              <a:buNone/>
              <a:defRPr sz="1300"/>
            </a:lvl7pPr>
            <a:lvl8pPr marL="4551376" indent="0">
              <a:buNone/>
              <a:defRPr sz="1300"/>
            </a:lvl8pPr>
            <a:lvl9pPr marL="5201573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64155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197" indent="0">
              <a:buNone/>
              <a:defRPr sz="4000"/>
            </a:lvl2pPr>
            <a:lvl3pPr marL="1300393" indent="0">
              <a:buNone/>
              <a:defRPr sz="3400"/>
            </a:lvl3pPr>
            <a:lvl4pPr marL="1950590" indent="0">
              <a:buNone/>
              <a:defRPr sz="2800"/>
            </a:lvl4pPr>
            <a:lvl5pPr marL="2600786" indent="0">
              <a:buNone/>
              <a:defRPr sz="2800"/>
            </a:lvl5pPr>
            <a:lvl6pPr marL="3250983" indent="0">
              <a:buNone/>
              <a:defRPr sz="2800"/>
            </a:lvl6pPr>
            <a:lvl7pPr marL="3901180" indent="0">
              <a:buNone/>
              <a:defRPr sz="2800"/>
            </a:lvl7pPr>
            <a:lvl8pPr marL="4551376" indent="0">
              <a:buNone/>
              <a:defRPr sz="2800"/>
            </a:lvl8pPr>
            <a:lvl9pPr marL="5201573" indent="0">
              <a:buNone/>
              <a:defRPr sz="2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197" indent="0">
              <a:buNone/>
              <a:defRPr sz="1700"/>
            </a:lvl2pPr>
            <a:lvl3pPr marL="1300393" indent="0">
              <a:buNone/>
              <a:defRPr sz="1400"/>
            </a:lvl3pPr>
            <a:lvl4pPr marL="1950590" indent="0">
              <a:buNone/>
              <a:defRPr sz="1300"/>
            </a:lvl4pPr>
            <a:lvl5pPr marL="2600786" indent="0">
              <a:buNone/>
              <a:defRPr sz="1300"/>
            </a:lvl5pPr>
            <a:lvl6pPr marL="3250983" indent="0">
              <a:buNone/>
              <a:defRPr sz="1300"/>
            </a:lvl6pPr>
            <a:lvl7pPr marL="3901180" indent="0">
              <a:buNone/>
              <a:defRPr sz="1300"/>
            </a:lvl7pPr>
            <a:lvl8pPr marL="4551376" indent="0">
              <a:buNone/>
              <a:defRPr sz="1300"/>
            </a:lvl8pPr>
            <a:lvl9pPr marL="5201573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8343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51646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8"/>
            <a:ext cx="2926080" cy="83221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8"/>
            <a:ext cx="8561493" cy="83221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04132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09702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22564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4683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26751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29949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5272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1" y="3225801"/>
            <a:ext cx="10464801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61984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6543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230" indent="0">
              <a:buNone/>
              <a:defRPr sz="4000"/>
            </a:lvl2pPr>
            <a:lvl3pPr marL="1300460" indent="0">
              <a:buNone/>
              <a:defRPr sz="3400"/>
            </a:lvl3pPr>
            <a:lvl4pPr marL="1950690" indent="0">
              <a:buNone/>
              <a:defRPr sz="2800"/>
            </a:lvl4pPr>
            <a:lvl5pPr marL="2600919" indent="0">
              <a:buNone/>
              <a:defRPr sz="2800"/>
            </a:lvl5pPr>
            <a:lvl6pPr marL="3251149" indent="0">
              <a:buNone/>
              <a:defRPr sz="2800"/>
            </a:lvl6pPr>
            <a:lvl7pPr marL="3901379" indent="0">
              <a:buNone/>
              <a:defRPr sz="2800"/>
            </a:lvl7pPr>
            <a:lvl8pPr marL="4551609" indent="0">
              <a:buNone/>
              <a:defRPr sz="2800"/>
            </a:lvl8pPr>
            <a:lvl9pPr marL="5201839" indent="0">
              <a:buNone/>
              <a:defRPr sz="2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85901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34734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6205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1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100"/>
            </a:lvl1pPr>
            <a:lvl2pPr marL="0" indent="228589" algn="ctr">
              <a:spcBef>
                <a:spcPts val="0"/>
              </a:spcBef>
              <a:buSzTx/>
              <a:buNone/>
              <a:defRPr sz="3100"/>
            </a:lvl2pPr>
            <a:lvl3pPr marL="0" indent="457176" algn="ctr">
              <a:spcBef>
                <a:spcPts val="0"/>
              </a:spcBef>
              <a:buSzTx/>
              <a:buNone/>
              <a:defRPr sz="3100"/>
            </a:lvl3pPr>
            <a:lvl4pPr marL="0" indent="685765" algn="ctr">
              <a:spcBef>
                <a:spcPts val="0"/>
              </a:spcBef>
              <a:buSzTx/>
              <a:buNone/>
              <a:defRPr sz="3100"/>
            </a:lvl4pPr>
            <a:lvl5pPr marL="0" indent="914354" algn="ctr">
              <a:spcBef>
                <a:spcPts val="0"/>
              </a:spcBef>
              <a:buSzTx/>
              <a:buNone/>
              <a:defRPr sz="31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882" indent="-342882">
              <a:spcBef>
                <a:spcPts val="3200"/>
              </a:spcBef>
              <a:defRPr sz="2800"/>
            </a:lvl1pPr>
            <a:lvl2pPr marL="685765" indent="-342882">
              <a:spcBef>
                <a:spcPts val="3200"/>
              </a:spcBef>
              <a:defRPr sz="2800"/>
            </a:lvl2pPr>
            <a:lvl3pPr marL="1231837" indent="-342882">
              <a:spcBef>
                <a:spcPts val="3200"/>
              </a:spcBef>
              <a:defRPr sz="2800"/>
            </a:lvl3pPr>
            <a:lvl4pPr marL="1676314" indent="-342882">
              <a:spcBef>
                <a:spcPts val="3200"/>
              </a:spcBef>
              <a:defRPr sz="2800"/>
            </a:lvl4pPr>
            <a:lvl5pPr marL="2120792" indent="-342882">
              <a:spcBef>
                <a:spcPts val="32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1" y="1270001"/>
            <a:ext cx="11099800" cy="72136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1" y="254001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1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17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589" algn="ctr" defTabSz="58417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176" algn="ctr" defTabSz="58417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765" algn="ctr" defTabSz="58417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354" algn="ctr" defTabSz="58417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2941" algn="ctr" defTabSz="58417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530" algn="ctr" defTabSz="58417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119" algn="ctr" defTabSz="58417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706" algn="ctr" defTabSz="58417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44477" indent="-444477" defTabSz="58417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888955" indent="-444477" defTabSz="58417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33432" indent="-444477" defTabSz="58417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777909" indent="-444477" defTabSz="58417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22387" indent="-444477" defTabSz="58417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666864" indent="-444477" defTabSz="58417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111341" indent="-444477" defTabSz="58417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555819" indent="-444477" defTabSz="58417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000296" indent="-444477" defTabSz="58417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17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589" algn="ctr" defTabSz="58417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176" algn="ctr" defTabSz="58417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765" algn="ctr" defTabSz="58417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354" algn="ctr" defTabSz="58417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2941" algn="ctr" defTabSz="58417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530" algn="ctr" defTabSz="58417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119" algn="ctr" defTabSz="58417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706" algn="ctr" defTabSz="58417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130039" tIns="65020" rIns="130039" bIns="650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2"/>
            <a:ext cx="11704320" cy="6436925"/>
          </a:xfrm>
          <a:prstGeom prst="rect">
            <a:avLst/>
          </a:prstGeom>
        </p:spPr>
        <p:txBody>
          <a:bodyPr vert="horz" lIns="130039" tIns="65020" rIns="130039" bIns="650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4"/>
            <a:ext cx="3034453" cy="519289"/>
          </a:xfrm>
          <a:prstGeom prst="rect">
            <a:avLst/>
          </a:prstGeom>
        </p:spPr>
        <p:txBody>
          <a:bodyPr vert="horz" lIns="130039" tIns="65020" rIns="130039" bIns="65020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393" rtl="0"/>
            <a:fld id="{25454C5F-4322-4ABC-8B54-71FDAE7328F5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300393" rtl="0"/>
              <a:t>10/10/15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8" y="9040144"/>
            <a:ext cx="4118187" cy="519289"/>
          </a:xfrm>
          <a:prstGeom prst="rect">
            <a:avLst/>
          </a:prstGeom>
        </p:spPr>
        <p:txBody>
          <a:bodyPr vert="horz" lIns="130039" tIns="65020" rIns="130039" bIns="65020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393" rtl="0"/>
            <a:endParaRPr lang="en-US" kern="12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4"/>
            <a:ext cx="3034453" cy="519289"/>
          </a:xfrm>
          <a:prstGeom prst="rect">
            <a:avLst/>
          </a:prstGeom>
        </p:spPr>
        <p:txBody>
          <a:bodyPr vert="horz" lIns="130039" tIns="65020" rIns="130039" bIns="65020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393" rtl="0"/>
            <a:fld id="{3A5B14DA-ABB1-47BE-AA14-FBA27DD414F1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300393"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5521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1300393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47" indent="-487647" algn="l" defTabSz="1300393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569" indent="-406374" algn="l" defTabSz="1300393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492" indent="-325098" algn="l" defTabSz="1300393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688" indent="-325098" algn="l" defTabSz="130039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5885" indent="-325098" algn="l" defTabSz="1300393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81" indent="-325098" algn="l" defTabSz="1300393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278" indent="-325098" algn="l" defTabSz="1300393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475" indent="-325098" algn="l" defTabSz="1300393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671" indent="-325098" algn="l" defTabSz="1300393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197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93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90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86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83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80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376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573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130046" tIns="65023" rIns="130046" bIns="6502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rtl="0"/>
            <a:fld id="{D1D6D43A-3188-44A4-9C01-A6AB22738397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300460" rtl="0"/>
              <a:t>10/10/15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rtl="0"/>
            <a:endParaRPr lang="en-US" kern="12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rtl="0"/>
            <a:fld id="{1E7DE435-69F9-401A-B85F-8FF99F1836EF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300460"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2331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130046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130046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1300460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20">
              <a:defRPr sz="1800">
                <a:solidFill>
                  <a:srgbClr val="000000"/>
                </a:solidFill>
              </a:defRPr>
            </a:pPr>
            <a:r>
              <a:rPr sz="6500" dirty="0">
                <a:solidFill>
                  <a:schemeClr val="tx1"/>
                </a:solidFill>
              </a:rPr>
              <a:t>Load Testing your Web Application in Visual Studio:</a:t>
            </a:r>
          </a:p>
          <a:p>
            <a:pPr defTabSz="479020">
              <a:defRPr sz="1800">
                <a:solidFill>
                  <a:srgbClr val="000000"/>
                </a:solidFill>
              </a:defRPr>
            </a:pPr>
            <a:r>
              <a:rPr sz="6500" dirty="0">
                <a:solidFill>
                  <a:schemeClr val="tx1"/>
                </a:solidFill>
              </a:rPr>
              <a:t>A Case Study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270001" y="5594349"/>
            <a:ext cx="10464801" cy="11303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sz="4000" dirty="0"/>
              <a:t>James Bender</a:t>
            </a:r>
          </a:p>
          <a:p>
            <a:pPr lvl="0"/>
            <a:r>
              <a:rPr lang="en-US" sz="4000" dirty="0"/>
              <a:t>Application Development Practice Lead – ICC</a:t>
            </a:r>
          </a:p>
          <a:p>
            <a:pPr lvl="0"/>
            <a:r>
              <a:rPr lang="en-US" sz="4000" dirty="0"/>
              <a:t>@</a:t>
            </a:r>
            <a:r>
              <a:rPr lang="en-US" sz="4000" dirty="0" err="1"/>
              <a:t>JamesBender</a:t>
            </a:r>
            <a:endParaRPr sz="40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2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xfrm>
            <a:off x="952501" y="241301"/>
            <a:ext cx="11099800" cy="2159000"/>
          </a:xfrm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>
                <a:solidFill>
                  <a:schemeClr val="bg1"/>
                </a:solidFill>
              </a:rPr>
              <a:t>Technical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830513" indent="-830513">
              <a:defRPr sz="7100">
                <a:solidFill>
                  <a:srgbClr val="971817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000000"/>
                </a:solidFill>
              </a:rPr>
              <a:t>Were able to use Azure load testing service for one project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000000"/>
                </a:solidFill>
              </a:rPr>
              <a:t>Could not use Azure for the project that used VPN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000000"/>
                </a:solidFill>
              </a:rPr>
              <a:t>Could not use Azure for the third, hosting company </a:t>
            </a:r>
            <a:r>
              <a:rPr lang="en-US" sz="3800" i="1" dirty="0">
                <a:solidFill>
                  <a:srgbClr val="000000"/>
                </a:solidFill>
              </a:rPr>
              <a:t>forbade</a:t>
            </a:r>
            <a:r>
              <a:rPr lang="en-US" sz="3800" dirty="0">
                <a:solidFill>
                  <a:srgbClr val="000000"/>
                </a:solidFill>
              </a:rPr>
              <a:t> it</a:t>
            </a:r>
            <a:endParaRPr sz="3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7200" dirty="0">
                <a:solidFill>
                  <a:schemeClr val="tx1"/>
                </a:solidFill>
              </a:rPr>
              <a:t>Key Point #</a:t>
            </a:r>
            <a:r>
              <a:rPr lang="en-US" sz="7200" dirty="0">
                <a:solidFill>
                  <a:schemeClr val="tx1"/>
                </a:solidFill>
              </a:rPr>
              <a:t>2</a:t>
            </a:r>
            <a:endParaRPr sz="7200" dirty="0">
              <a:solidFill>
                <a:schemeClr val="tx1"/>
              </a:solidFill>
            </a:endParaRP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  <a:defRPr sz="71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>
                <a:solidFill>
                  <a:schemeClr val="tx1"/>
                </a:solidFill>
              </a:rPr>
              <a:t>If your hosting company wont let you load test, find a new hosting company. 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2360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6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7200" dirty="0">
                <a:solidFill>
                  <a:schemeClr val="tx1"/>
                </a:solidFill>
              </a:rPr>
              <a:t>Functional Approach</a:t>
            </a:r>
            <a:endParaRPr sz="7200" dirty="0">
              <a:solidFill>
                <a:schemeClr val="tx1"/>
              </a:solidFill>
            </a:endParaRP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xfrm>
            <a:off x="952501" y="2590801"/>
            <a:ext cx="11099800" cy="67312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77806" indent="-377806" defTabSz="496544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lang="en-US" sz="4000" b="1" dirty="0">
                <a:solidFill>
                  <a:schemeClr val="tx1"/>
                </a:solidFill>
              </a:rPr>
              <a:t>Break down daily activities into small, </a:t>
            </a:r>
            <a:r>
              <a:rPr lang="en-US" sz="4000" b="1" dirty="0" err="1">
                <a:solidFill>
                  <a:schemeClr val="tx1"/>
                </a:solidFill>
              </a:rPr>
              <a:t>composable</a:t>
            </a:r>
            <a:r>
              <a:rPr lang="en-US" sz="4000" b="1" dirty="0">
                <a:solidFill>
                  <a:schemeClr val="tx1"/>
                </a:solidFill>
              </a:rPr>
              <a:t> pieces</a:t>
            </a:r>
          </a:p>
          <a:p>
            <a:pPr marL="377806" indent="-377806" defTabSz="496544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lang="en-US" sz="4000" b="1" dirty="0">
                <a:solidFill>
                  <a:schemeClr val="tx1"/>
                </a:solidFill>
              </a:rPr>
              <a:t>Use those smaller pieces to compose larger UI tests</a:t>
            </a:r>
          </a:p>
          <a:p>
            <a:pPr marL="377806" indent="-377806" defTabSz="496544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lang="en-US" sz="4000" b="1" dirty="0">
                <a:solidFill>
                  <a:schemeClr val="tx1"/>
                </a:solidFill>
              </a:rPr>
              <a:t>Use the UI tests to create load tests</a:t>
            </a:r>
          </a:p>
          <a:p>
            <a:pPr marL="377806" indent="-377806" defTabSz="496544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endParaRPr sz="4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6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53400" y="3699308"/>
            <a:ext cx="3606800" cy="5317692"/>
          </a:xfrm>
          <a:prstGeom prst="rect">
            <a:avLst/>
          </a:prstGeom>
          <a:solidFill>
            <a:schemeClr val="tx1"/>
          </a:solidFill>
          <a:ln w="3175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7200" dirty="0">
                <a:solidFill>
                  <a:schemeClr val="tx1"/>
                </a:solidFill>
              </a:rPr>
              <a:t>Functional Approach</a:t>
            </a:r>
            <a:endParaRPr sz="72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70563" y="2660555"/>
            <a:ext cx="2991474" cy="1333692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sz="4000" dirty="0">
                <a:solidFill>
                  <a:srgbClr val="000000"/>
                </a:solidFill>
              </a:rPr>
              <a:t>Point of </a:t>
            </a:r>
            <a:endParaRPr lang="en-US" sz="4000" dirty="0" smtClean="0">
              <a:solidFill>
                <a:srgbClr val="000000"/>
              </a:solidFill>
            </a:endParaRPr>
          </a:p>
          <a:p>
            <a:pPr rtl="0" latinLnBrk="1" hangingPunct="0"/>
            <a:r>
              <a:rPr lang="en-US" sz="4000" dirty="0" smtClean="0">
                <a:solidFill>
                  <a:srgbClr val="000000"/>
                </a:solidFill>
              </a:rPr>
              <a:t>Sale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70563" y="5148602"/>
            <a:ext cx="2991474" cy="1333692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sz="4000" dirty="0">
                <a:solidFill>
                  <a:srgbClr val="000000"/>
                </a:solidFill>
              </a:rPr>
              <a:t>Event </a:t>
            </a:r>
            <a:endParaRPr lang="en-US" sz="4000" dirty="0" smtClean="0">
              <a:solidFill>
                <a:srgbClr val="000000"/>
              </a:solidFill>
            </a:endParaRPr>
          </a:p>
          <a:p>
            <a:pPr rtl="0" latinLnBrk="1" hangingPunct="0"/>
            <a:r>
              <a:rPr lang="en-US" sz="4000" dirty="0" smtClean="0">
                <a:solidFill>
                  <a:srgbClr val="000000"/>
                </a:solidFill>
              </a:rPr>
              <a:t>Registration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70563" y="7519638"/>
            <a:ext cx="2991474" cy="1949246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sz="4000" dirty="0">
                <a:solidFill>
                  <a:srgbClr val="000000"/>
                </a:solidFill>
              </a:rPr>
              <a:t>Monthly </a:t>
            </a:r>
            <a:endParaRPr lang="en-US" sz="4000" dirty="0" smtClean="0">
              <a:solidFill>
                <a:srgbClr val="000000"/>
              </a:solidFill>
            </a:endParaRPr>
          </a:p>
          <a:p>
            <a:pPr rtl="0" latinLnBrk="1" hangingPunct="0"/>
            <a:r>
              <a:rPr lang="en-US" sz="4000" dirty="0" smtClean="0">
                <a:solidFill>
                  <a:srgbClr val="000000"/>
                </a:solidFill>
              </a:rPr>
              <a:t>Billing</a:t>
            </a:r>
            <a:endParaRPr lang="en-US" sz="4000" dirty="0">
              <a:solidFill>
                <a:srgbClr val="000000"/>
              </a:solidFill>
            </a:endParaRPr>
          </a:p>
          <a:p>
            <a:pPr rtl="0" latinLnBrk="1" hangingPunct="0"/>
            <a:r>
              <a:rPr lang="en-US" sz="4000" dirty="0">
                <a:solidFill>
                  <a:srgbClr val="000000"/>
                </a:solidFill>
              </a:rPr>
              <a:t>Report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39669" y="4027826"/>
            <a:ext cx="2991474" cy="1333692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sz="4000" dirty="0">
                <a:solidFill>
                  <a:srgbClr val="000000"/>
                </a:solidFill>
              </a:rPr>
              <a:t>Point </a:t>
            </a:r>
            <a:r>
              <a:rPr lang="en-US" sz="4000" dirty="0" smtClean="0">
                <a:solidFill>
                  <a:srgbClr val="000000"/>
                </a:solidFill>
              </a:rPr>
              <a:t>of</a:t>
            </a:r>
          </a:p>
          <a:p>
            <a:pPr rtl="0" latinLnBrk="1" hangingPunct="0"/>
            <a:r>
              <a:rPr lang="en-US" sz="4000" dirty="0" smtClean="0">
                <a:solidFill>
                  <a:srgbClr val="000000"/>
                </a:solidFill>
              </a:rPr>
              <a:t>Sale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39669" y="5361518"/>
            <a:ext cx="2991474" cy="1333692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sz="4000" dirty="0">
                <a:solidFill>
                  <a:srgbClr val="000000"/>
                </a:solidFill>
              </a:rPr>
              <a:t>Event </a:t>
            </a:r>
            <a:endParaRPr lang="en-US" sz="4000" dirty="0" smtClean="0">
              <a:solidFill>
                <a:srgbClr val="000000"/>
              </a:solidFill>
            </a:endParaRPr>
          </a:p>
          <a:p>
            <a:pPr rtl="0" latinLnBrk="1" hangingPunct="0"/>
            <a:r>
              <a:rPr lang="en-US" sz="4000" dirty="0" smtClean="0">
                <a:solidFill>
                  <a:srgbClr val="000000"/>
                </a:solidFill>
              </a:rPr>
              <a:t>Registration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39669" y="6695210"/>
            <a:ext cx="2991474" cy="1949246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sz="4000" dirty="0">
                <a:solidFill>
                  <a:srgbClr val="000000"/>
                </a:solidFill>
              </a:rPr>
              <a:t>Monthly </a:t>
            </a:r>
            <a:endParaRPr lang="en-US" sz="4000" dirty="0" smtClean="0">
              <a:solidFill>
                <a:srgbClr val="000000"/>
              </a:solidFill>
            </a:endParaRPr>
          </a:p>
          <a:p>
            <a:pPr rtl="0" latinLnBrk="1" hangingPunct="0"/>
            <a:r>
              <a:rPr lang="en-US" sz="4000" dirty="0" smtClean="0">
                <a:solidFill>
                  <a:srgbClr val="000000"/>
                </a:solidFill>
              </a:rPr>
              <a:t>Billing</a:t>
            </a:r>
            <a:endParaRPr lang="en-US" sz="4000" dirty="0">
              <a:solidFill>
                <a:srgbClr val="000000"/>
              </a:solidFill>
            </a:endParaRPr>
          </a:p>
          <a:p>
            <a:pPr rtl="0" latinLnBrk="1" hangingPunct="0"/>
            <a:r>
              <a:rPr lang="en-US" sz="4000" dirty="0">
                <a:solidFill>
                  <a:srgbClr val="000000"/>
                </a:solidFill>
              </a:rPr>
              <a:t>Report</a:t>
            </a:r>
          </a:p>
        </p:txBody>
      </p:sp>
      <p:cxnSp>
        <p:nvCxnSpPr>
          <p:cNvPr id="6" name="Straight Arrow Connector 5"/>
          <p:cNvCxnSpPr>
            <a:stCxn id="4" idx="3"/>
            <a:endCxn id="11" idx="1"/>
          </p:cNvCxnSpPr>
          <p:nvPr/>
        </p:nvCxnSpPr>
        <p:spPr>
          <a:xfrm>
            <a:off x="4562037" y="3327401"/>
            <a:ext cx="3877632" cy="1367271"/>
          </a:xfrm>
          <a:prstGeom prst="straightConnector1">
            <a:avLst/>
          </a:prstGeom>
          <a:noFill/>
          <a:ln w="63500" cap="flat">
            <a:solidFill>
              <a:schemeClr val="bg1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stCxn id="9" idx="3"/>
          </p:cNvCxnSpPr>
          <p:nvPr/>
        </p:nvCxnSpPr>
        <p:spPr>
          <a:xfrm>
            <a:off x="4562037" y="5815448"/>
            <a:ext cx="3877632" cy="68460"/>
          </a:xfrm>
          <a:prstGeom prst="straightConnector1">
            <a:avLst/>
          </a:prstGeom>
          <a:noFill/>
          <a:ln w="63500" cap="flat">
            <a:solidFill>
              <a:schemeClr val="bg1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stCxn id="10" idx="3"/>
            <a:endCxn id="13" idx="1"/>
          </p:cNvCxnSpPr>
          <p:nvPr/>
        </p:nvCxnSpPr>
        <p:spPr>
          <a:xfrm flipV="1">
            <a:off x="4562037" y="7669833"/>
            <a:ext cx="3877632" cy="824428"/>
          </a:xfrm>
          <a:prstGeom prst="straightConnector1">
            <a:avLst/>
          </a:prstGeom>
          <a:noFill/>
          <a:ln w="63500" cap="flat">
            <a:solidFill>
              <a:schemeClr val="bg1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34212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6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7200" dirty="0">
                <a:solidFill>
                  <a:schemeClr val="tx1"/>
                </a:solidFill>
              </a:rPr>
              <a:t>Functional Approach</a:t>
            </a:r>
            <a:endParaRPr sz="7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cdn.ttgtmedia.com/rms/misc/runWebTests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62" y="2295106"/>
            <a:ext cx="10252902" cy="424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4320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7200" dirty="0">
                <a:solidFill>
                  <a:schemeClr val="tx1"/>
                </a:solidFill>
              </a:rPr>
              <a:t>Key Point #</a:t>
            </a:r>
            <a:r>
              <a:rPr lang="en-US" sz="7200" dirty="0">
                <a:solidFill>
                  <a:schemeClr val="tx1"/>
                </a:solidFill>
              </a:rPr>
              <a:t>3</a:t>
            </a:r>
            <a:endParaRPr sz="7200" dirty="0">
              <a:solidFill>
                <a:schemeClr val="tx1"/>
              </a:solidFill>
            </a:endParaRP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  <a:defRPr sz="71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>
                <a:solidFill>
                  <a:schemeClr val="tx1"/>
                </a:solidFill>
              </a:rPr>
              <a:t>Which version of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>
                <a:solidFill>
                  <a:schemeClr val="tx1"/>
                </a:solidFill>
              </a:rPr>
              <a:t>Visual Studio?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7715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6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7200" dirty="0">
                <a:solidFill>
                  <a:schemeClr val="tx1"/>
                </a:solidFill>
              </a:rPr>
              <a:t>Functional Approach</a:t>
            </a:r>
            <a:endParaRPr sz="7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cdn.ttgtmedia.com/rms/misc/runWebTests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62" y="2295106"/>
            <a:ext cx="10252902" cy="424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61"/>
          <p:cNvSpPr txBox="1">
            <a:spLocks/>
          </p:cNvSpPr>
          <p:nvPr/>
        </p:nvSpPr>
        <p:spPr>
          <a:xfrm>
            <a:off x="1" y="7309968"/>
            <a:ext cx="5334000" cy="2084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9500" dirty="0">
                <a:solidFill>
                  <a:srgbClr val="000000"/>
                </a:solidFill>
              </a:rPr>
              <a:t>&lt;XML\&gt;</a:t>
            </a:r>
          </a:p>
        </p:txBody>
      </p:sp>
      <p:sp>
        <p:nvSpPr>
          <p:cNvPr id="2" name="Flowchart: Magnetic Disk 1"/>
          <p:cNvSpPr/>
          <p:nvPr/>
        </p:nvSpPr>
        <p:spPr>
          <a:xfrm>
            <a:off x="9032565" y="6963431"/>
            <a:ext cx="3019736" cy="2649338"/>
          </a:xfrm>
          <a:prstGeom prst="flowChartMagneticDisk">
            <a:avLst/>
          </a:prstGeom>
          <a:noFill/>
          <a:ln w="508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sz="5400" b="1" dirty="0">
                <a:solidFill>
                  <a:schemeClr val="bg1"/>
                </a:solidFill>
              </a:rPr>
              <a:t>DB</a:t>
            </a:r>
          </a:p>
          <a:p>
            <a:pPr rtl="0" latinLnBrk="1" hangingPunct="0"/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078200" y="8737601"/>
            <a:ext cx="10259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pPr rtl="0" latinLnBrk="1" hangingPunc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878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7200" dirty="0">
                <a:solidFill>
                  <a:schemeClr val="tx1"/>
                </a:solidFill>
              </a:rPr>
              <a:t>Key Point #</a:t>
            </a:r>
            <a:r>
              <a:rPr lang="en-US" sz="7200" dirty="0">
                <a:solidFill>
                  <a:schemeClr val="tx1"/>
                </a:solidFill>
              </a:rPr>
              <a:t>4</a:t>
            </a:r>
            <a:endParaRPr sz="7200" dirty="0">
              <a:solidFill>
                <a:schemeClr val="tx1"/>
              </a:solidFill>
            </a:endParaRP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  <a:defRPr sz="71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>
                <a:solidFill>
                  <a:schemeClr val="tx1"/>
                </a:solidFill>
              </a:rPr>
              <a:t>Don’t Assume the Application Works the Way it “Should”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774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ebtes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78" y="863601"/>
            <a:ext cx="10971959" cy="79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381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14068">
              <a:defRPr sz="1800">
                <a:solidFill>
                  <a:srgbClr val="000000"/>
                </a:solidFill>
              </a:defRPr>
            </a:pPr>
            <a:r>
              <a:rPr sz="7000" dirty="0">
                <a:solidFill>
                  <a:schemeClr val="tx1"/>
                </a:solidFill>
              </a:rPr>
              <a:t>Today I will </a:t>
            </a:r>
            <a:r>
              <a:rPr sz="7000" i="1" dirty="0">
                <a:solidFill>
                  <a:schemeClr val="tx1"/>
                </a:solidFill>
              </a:rPr>
              <a:t>not</a:t>
            </a:r>
            <a:r>
              <a:rPr sz="7000" dirty="0">
                <a:solidFill>
                  <a:schemeClr val="tx1"/>
                </a:solidFill>
              </a:rPr>
              <a:t> talk about…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chemeClr val="tx1"/>
                </a:solidFill>
              </a:rPr>
              <a:t>What tools are available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chemeClr val="tx1"/>
                </a:solidFill>
              </a:rPr>
              <a:t>How to use things like Visual Studio Test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chemeClr val="tx1"/>
                </a:solidFill>
              </a:rPr>
              <a:t>Detailed instructions on setting up a test lab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chemeClr val="tx1"/>
                </a:solidFill>
              </a:rPr>
              <a:t>How to execute your tests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chemeClr val="tx1"/>
                </a:solidFill>
              </a:rPr>
              <a:t>Anything related to specific test mechanics or code (unless it helps facilitate my points)…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7200" dirty="0">
                <a:solidFill>
                  <a:schemeClr val="tx1"/>
                </a:solidFill>
              </a:rPr>
              <a:t>Building A Test Lab</a:t>
            </a:r>
            <a:endParaRPr sz="72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2501" y="5086462"/>
            <a:ext cx="2641600" cy="1210588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b="1" dirty="0">
                <a:solidFill>
                  <a:schemeClr val="bg1"/>
                </a:solidFill>
              </a:rPr>
              <a:t>Test</a:t>
            </a:r>
          </a:p>
          <a:p>
            <a:pPr rtl="0" latinLnBrk="1" hangingPunct="0"/>
            <a:r>
              <a:rPr lang="en-US" b="1" dirty="0" smtClean="0">
                <a:solidFill>
                  <a:schemeClr val="bg1"/>
                </a:solidFill>
              </a:rPr>
              <a:t>Controller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2501" y="2828014"/>
            <a:ext cx="2641600" cy="1210588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b="1" dirty="0">
                <a:solidFill>
                  <a:schemeClr val="bg1"/>
                </a:solidFill>
              </a:rPr>
              <a:t>Visual</a:t>
            </a:r>
          </a:p>
          <a:p>
            <a:pPr rtl="0" latinLnBrk="1" hangingPunct="0"/>
            <a:r>
              <a:rPr lang="en-US" b="1" dirty="0" smtClean="0">
                <a:solidFill>
                  <a:schemeClr val="bg1"/>
                </a:solidFill>
              </a:rPr>
              <a:t>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35600" y="7344908"/>
            <a:ext cx="2641600" cy="1210588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b="1" dirty="0">
                <a:solidFill>
                  <a:schemeClr val="bg1"/>
                </a:solidFill>
              </a:rPr>
              <a:t>Test</a:t>
            </a:r>
          </a:p>
          <a:p>
            <a:pPr rtl="0" latinLnBrk="1" hangingPunct="0"/>
            <a:r>
              <a:rPr lang="en-US" b="1" dirty="0" smtClean="0">
                <a:solidFill>
                  <a:schemeClr val="bg1"/>
                </a:solidFill>
              </a:rPr>
              <a:t>Agent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35600" y="2828014"/>
            <a:ext cx="2641600" cy="1210588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b="1" dirty="0">
                <a:solidFill>
                  <a:schemeClr val="bg1"/>
                </a:solidFill>
              </a:rPr>
              <a:t>Test</a:t>
            </a:r>
          </a:p>
          <a:p>
            <a:pPr rtl="0" latinLnBrk="1" hangingPunct="0"/>
            <a:r>
              <a:rPr lang="en-US" b="1" dirty="0" smtClean="0">
                <a:solidFill>
                  <a:schemeClr val="bg1"/>
                </a:solidFill>
              </a:rPr>
              <a:t>Agent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35600" y="5086462"/>
            <a:ext cx="2641600" cy="1210588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b="1" dirty="0">
                <a:solidFill>
                  <a:schemeClr val="bg1"/>
                </a:solidFill>
              </a:rPr>
              <a:t>Test</a:t>
            </a:r>
          </a:p>
          <a:p>
            <a:pPr rtl="0" latinLnBrk="1" hangingPunct="0"/>
            <a:r>
              <a:rPr lang="en-US" b="1" dirty="0" smtClean="0">
                <a:solidFill>
                  <a:schemeClr val="bg1"/>
                </a:solidFill>
              </a:rPr>
              <a:t>Agent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web-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430" y="4191000"/>
            <a:ext cx="2452878" cy="294640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endCxn id="6" idx="1"/>
          </p:cNvCxnSpPr>
          <p:nvPr/>
        </p:nvCxnSpPr>
        <p:spPr>
          <a:xfrm>
            <a:off x="3594100" y="5691757"/>
            <a:ext cx="1841500" cy="2258445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Magnetic Disk 10"/>
          <p:cNvSpPr/>
          <p:nvPr/>
        </p:nvSpPr>
        <p:spPr>
          <a:xfrm>
            <a:off x="1219200" y="7072846"/>
            <a:ext cx="2006601" cy="2404784"/>
          </a:xfrm>
          <a:prstGeom prst="flowChartMagneticDisk">
            <a:avLst/>
          </a:prstGeom>
          <a:solidFill>
            <a:schemeClr val="tx1"/>
          </a:solidFill>
          <a:ln w="381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b="1" dirty="0">
                <a:solidFill>
                  <a:srgbClr val="000000"/>
                </a:solidFill>
              </a:rPr>
              <a:t>SQL</a:t>
            </a:r>
          </a:p>
          <a:p>
            <a:pPr rtl="0" latinLnBrk="1" hangingPunct="0"/>
            <a:r>
              <a:rPr lang="en-US" b="1" dirty="0" smtClean="0">
                <a:solidFill>
                  <a:srgbClr val="000000"/>
                </a:solidFill>
              </a:rPr>
              <a:t>Express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14" name="Straight Arrow Connector 13"/>
          <p:cNvCxnSpPr>
            <a:endCxn id="7" idx="1"/>
          </p:cNvCxnSpPr>
          <p:nvPr/>
        </p:nvCxnSpPr>
        <p:spPr>
          <a:xfrm flipV="1">
            <a:off x="3594100" y="3433308"/>
            <a:ext cx="1841500" cy="2230892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>
            <a:stCxn id="7" idx="3"/>
            <a:endCxn id="4" idx="1"/>
          </p:cNvCxnSpPr>
          <p:nvPr/>
        </p:nvCxnSpPr>
        <p:spPr>
          <a:xfrm>
            <a:off x="8077202" y="3433308"/>
            <a:ext cx="1963228" cy="2230892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>
            <a:endCxn id="8" idx="1"/>
          </p:cNvCxnSpPr>
          <p:nvPr/>
        </p:nvCxnSpPr>
        <p:spPr>
          <a:xfrm>
            <a:off x="3594100" y="5664201"/>
            <a:ext cx="1841500" cy="27556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>
            <a:stCxn id="6" idx="3"/>
            <a:endCxn id="4" idx="1"/>
          </p:cNvCxnSpPr>
          <p:nvPr/>
        </p:nvCxnSpPr>
        <p:spPr>
          <a:xfrm flipV="1">
            <a:off x="8077202" y="5664201"/>
            <a:ext cx="1963228" cy="2286000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stCxn id="8" idx="3"/>
            <a:endCxn id="4" idx="1"/>
          </p:cNvCxnSpPr>
          <p:nvPr/>
        </p:nvCxnSpPr>
        <p:spPr>
          <a:xfrm flipV="1">
            <a:off x="8077202" y="5664201"/>
            <a:ext cx="1963228" cy="27556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/>
          <p:nvPr/>
        </p:nvCxnSpPr>
        <p:spPr>
          <a:xfrm>
            <a:off x="2273300" y="6297050"/>
            <a:ext cx="0" cy="764150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>
            <a:stCxn id="5" idx="2"/>
          </p:cNvCxnSpPr>
          <p:nvPr/>
        </p:nvCxnSpPr>
        <p:spPr>
          <a:xfrm>
            <a:off x="2273300" y="4038602"/>
            <a:ext cx="0" cy="1047859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7200" dirty="0">
                <a:solidFill>
                  <a:schemeClr val="tx1"/>
                </a:solidFill>
              </a:rPr>
              <a:t>Key Point #</a:t>
            </a:r>
            <a:r>
              <a:rPr lang="en-US" sz="7200" dirty="0">
                <a:solidFill>
                  <a:schemeClr val="tx1"/>
                </a:solidFill>
              </a:rPr>
              <a:t>5</a:t>
            </a:r>
            <a:endParaRPr sz="7200" dirty="0">
              <a:solidFill>
                <a:schemeClr val="tx1"/>
              </a:solidFill>
            </a:endParaRP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  <a:defRPr sz="71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>
                <a:solidFill>
                  <a:schemeClr val="tx1"/>
                </a:solidFill>
              </a:rPr>
              <a:t>Verify your hardware expectations – ALL OF THEM!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3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887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2182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1312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6596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7200" dirty="0">
                <a:solidFill>
                  <a:schemeClr val="tx1"/>
                </a:solidFill>
              </a:rPr>
              <a:t>Key Point #</a:t>
            </a:r>
            <a:r>
              <a:rPr lang="en-US" sz="7200" dirty="0">
                <a:solidFill>
                  <a:schemeClr val="tx1"/>
                </a:solidFill>
              </a:rPr>
              <a:t>6</a:t>
            </a:r>
            <a:endParaRPr sz="7200" dirty="0">
              <a:solidFill>
                <a:schemeClr val="tx1"/>
              </a:solidFill>
            </a:endParaRP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  <a:defRPr sz="71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>
                <a:solidFill>
                  <a:schemeClr val="tx1"/>
                </a:solidFill>
              </a:rPr>
              <a:t>Make sure you are seeing a FULL PICTURE or your applications performance.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955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02">
              <a:defRPr sz="1800">
                <a:solidFill>
                  <a:srgbClr val="000000"/>
                </a:solidFill>
              </a:defRPr>
            </a:pPr>
            <a:r>
              <a:rPr sz="6700" dirty="0">
                <a:solidFill>
                  <a:schemeClr val="tx1"/>
                </a:solidFill>
              </a:rPr>
              <a:t>What I </a:t>
            </a:r>
            <a:r>
              <a:rPr sz="6700" i="1" dirty="0">
                <a:solidFill>
                  <a:schemeClr val="tx1"/>
                </a:solidFill>
              </a:rPr>
              <a:t>do</a:t>
            </a:r>
            <a:r>
              <a:rPr sz="6700" dirty="0">
                <a:solidFill>
                  <a:schemeClr val="tx1"/>
                </a:solidFill>
              </a:rPr>
              <a:t> want to talk about…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chemeClr val="tx1"/>
                </a:solidFill>
              </a:rPr>
              <a:t>How I/we approached various load testing engagements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chemeClr val="tx1"/>
                </a:solidFill>
              </a:rPr>
              <a:t>What things worked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chemeClr val="tx1"/>
                </a:solidFill>
              </a:rPr>
              <a:t>What things did not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chemeClr val="tx1"/>
                </a:solidFill>
              </a:rPr>
              <a:t>What things we would do different in the future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1201" y="1290280"/>
            <a:ext cx="74422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rtl="0" latinLnBrk="1" hangingPunct="0"/>
            <a:r>
              <a:rPr lang="en-US" sz="4800" b="1" dirty="0"/>
              <a:t>Web Server performance</a:t>
            </a:r>
          </a:p>
          <a:p>
            <a:pPr rtl="0" latinLnBrk="1" hangingPunct="0"/>
            <a:r>
              <a:rPr lang="en-US" sz="4800" b="1" dirty="0"/>
              <a:t>SQL Server performance</a:t>
            </a:r>
          </a:p>
        </p:txBody>
      </p:sp>
    </p:spTree>
    <p:extLst>
      <p:ext uri="{BB962C8B-B14F-4D97-AF65-F5344CB8AC3E}">
        <p14:creationId xmlns:p14="http://schemas.microsoft.com/office/powerpoint/2010/main" val="26875898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7200" dirty="0">
                <a:solidFill>
                  <a:schemeClr val="tx1"/>
                </a:solidFill>
              </a:rPr>
              <a:t>Key Point #</a:t>
            </a:r>
            <a:r>
              <a:rPr lang="en-US" sz="7200" dirty="0">
                <a:solidFill>
                  <a:schemeClr val="tx1"/>
                </a:solidFill>
              </a:rPr>
              <a:t>7</a:t>
            </a:r>
            <a:endParaRPr sz="7200" dirty="0">
              <a:solidFill>
                <a:schemeClr val="tx1"/>
              </a:solidFill>
            </a:endParaRP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  <a:defRPr sz="71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dirty="0">
                <a:solidFill>
                  <a:schemeClr val="tx1"/>
                </a:solidFill>
              </a:rPr>
              <a:t>Remember: Your performance problem my not be </a:t>
            </a:r>
            <a:r>
              <a:rPr lang="en-US" sz="6000" i="1" dirty="0">
                <a:solidFill>
                  <a:schemeClr val="tx1"/>
                </a:solidFill>
              </a:rPr>
              <a:t>in</a:t>
            </a:r>
            <a:r>
              <a:rPr lang="en-US" sz="6000" dirty="0">
                <a:solidFill>
                  <a:schemeClr val="tx1"/>
                </a:solidFill>
              </a:rPr>
              <a:t> your application.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3531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Some helpful links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50164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Documenation</a:t>
            </a:r>
            <a:r>
              <a:rPr lang="en-US" dirty="0" smtClean="0">
                <a:solidFill>
                  <a:schemeClr val="bg1"/>
                </a:solidFill>
              </a:rPr>
              <a:t> on MSDN - </a:t>
            </a:r>
            <a:r>
              <a:rPr lang="en-US" dirty="0">
                <a:solidFill>
                  <a:schemeClr val="bg1"/>
                </a:solidFill>
              </a:rPr>
              <a:t>http://bit.ly/</a:t>
            </a:r>
            <a:r>
              <a:rPr lang="en-US" dirty="0" smtClean="0">
                <a:solidFill>
                  <a:schemeClr val="bg1"/>
                </a:solidFill>
              </a:rPr>
              <a:t>1LiYaCN</a:t>
            </a:r>
          </a:p>
          <a:p>
            <a:pPr marL="650164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650164" lvl="1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Pluralsight</a:t>
            </a:r>
            <a:r>
              <a:rPr lang="en-US" dirty="0" smtClean="0">
                <a:solidFill>
                  <a:schemeClr val="bg1"/>
                </a:solidFill>
              </a:rPr>
              <a:t> Course by Benjamin Day</a:t>
            </a:r>
          </a:p>
          <a:p>
            <a:pPr marL="650164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650164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Getting started blog post </a:t>
            </a:r>
            <a:r>
              <a:rPr lang="en-US" dirty="0">
                <a:solidFill>
                  <a:schemeClr val="bg1"/>
                </a:solidFill>
              </a:rPr>
              <a:t>- http://</a:t>
            </a:r>
            <a:r>
              <a:rPr lang="en-US" dirty="0" err="1">
                <a:solidFill>
                  <a:schemeClr val="bg1"/>
                </a:solidFill>
              </a:rPr>
              <a:t>bit.ly</a:t>
            </a:r>
            <a:r>
              <a:rPr lang="en-US" dirty="0">
                <a:solidFill>
                  <a:schemeClr val="bg1"/>
                </a:solidFill>
              </a:rPr>
              <a:t>/1hrCSa6</a:t>
            </a:r>
            <a:endParaRPr lang="en-US" dirty="0" smtClean="0">
              <a:solidFill>
                <a:schemeClr val="bg1"/>
              </a:solidFill>
            </a:endParaRPr>
          </a:p>
          <a:p>
            <a:pPr marL="650164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650164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650164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673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108373" y="1192107"/>
            <a:ext cx="7017173" cy="1625600"/>
          </a:xfrm>
          <a:prstGeom prst="rect">
            <a:avLst/>
          </a:prstGeom>
        </p:spPr>
        <p:txBody>
          <a:bodyPr lIns="130039" tIns="65020" rIns="130039" bIns="6502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http://1.bp.blogspot.com/-aEQOrFLLwyc/TeRO283D-7I/AAAAAAAAFvI/64-L2LTynzg/s1600/Professional%2BTest%2BDriven%2BDevelopment%2Bwith%2BC%25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2275840"/>
            <a:ext cx="5391573" cy="677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50240" y="0"/>
            <a:ext cx="11704320" cy="1625600"/>
          </a:xfrm>
          <a:prstGeom prst="rect">
            <a:avLst/>
          </a:prstGeom>
        </p:spPr>
        <p:txBody>
          <a:bodyPr lIns="130039" tIns="65020" rIns="130039" bIns="6502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  <a:latin typeface="Calibri"/>
              </a:rPr>
              <a:t>Thank you!</a:t>
            </a:r>
            <a:endParaRPr lang="en-US" dirty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852160" y="2275842"/>
            <a:ext cx="11704320" cy="6436925"/>
          </a:xfrm>
          <a:prstGeom prst="rect">
            <a:avLst/>
          </a:prstGeom>
        </p:spPr>
        <p:txBody>
          <a:bodyPr lIns="130039" tIns="65020" rIns="130039" bIns="6502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www.JamesCBender.com</a:t>
            </a:r>
          </a:p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github.com/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JamesBender</a:t>
            </a:r>
            <a:endParaRPr lang="en-US" dirty="0" smtClean="0">
              <a:solidFill>
                <a:prstClr val="white"/>
              </a:solidFill>
              <a:latin typeface="Calibri"/>
            </a:endParaRPr>
          </a:p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james@jamescbender.com</a:t>
            </a:r>
          </a:p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Twitter: @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JamesBender</a:t>
            </a:r>
            <a:endParaRPr lang="en-US" dirty="0" smtClean="0">
              <a:solidFill>
                <a:prstClr val="white"/>
              </a:solidFill>
              <a:latin typeface="Calibri"/>
            </a:endParaRPr>
          </a:p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hallwayconversations.com</a:t>
            </a:r>
          </a:p>
        </p:txBody>
      </p:sp>
    </p:spTree>
    <p:extLst>
      <p:ext uri="{BB962C8B-B14F-4D97-AF65-F5344CB8AC3E}">
        <p14:creationId xmlns:p14="http://schemas.microsoft.com/office/powerpoint/2010/main" val="356980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952501" y="6567452"/>
            <a:ext cx="11099800" cy="215900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chemeClr val="tx1"/>
                </a:solidFill>
              </a:rPr>
              <a:t>It will be easy…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7000" dirty="0">
                <a:solidFill>
                  <a:schemeClr val="tx1"/>
                </a:solidFill>
              </a:rPr>
              <a:t>Key Point #1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  <a:defRPr sz="71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chemeClr val="tx1"/>
                </a:solidFill>
              </a:rPr>
              <a:t>Don’t wait till your “done” to do load testing!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Chart 51"/>
          <p:cNvGraphicFramePr/>
          <p:nvPr/>
        </p:nvGraphicFramePr>
        <p:xfrm>
          <a:off x="1269999" y="2070100"/>
          <a:ext cx="10610852" cy="641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Chart 53"/>
          <p:cNvGraphicFramePr/>
          <p:nvPr/>
        </p:nvGraphicFramePr>
        <p:xfrm>
          <a:off x="1269999" y="2070100"/>
          <a:ext cx="10610852" cy="641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6700" dirty="0">
                <a:solidFill>
                  <a:schemeClr val="tx1"/>
                </a:solidFill>
              </a:rPr>
              <a:t>The Approach</a:t>
            </a:r>
          </a:p>
        </p:txBody>
      </p:sp>
      <p:sp>
        <p:nvSpPr>
          <p:cNvPr id="56" name="Shape 56"/>
          <p:cNvSpPr/>
          <p:nvPr/>
        </p:nvSpPr>
        <p:spPr>
          <a:xfrm>
            <a:off x="952501" y="3797300"/>
            <a:ext cx="11099800" cy="375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1" indent="226302" defTabSz="578329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chemeClr val="tx1"/>
                </a:solidFill>
              </a:rPr>
              <a:t>Technical</a:t>
            </a:r>
          </a:p>
          <a:p>
            <a:pPr lvl="1" indent="226302" defTabSz="578329">
              <a:defRPr sz="1800">
                <a:solidFill>
                  <a:srgbClr val="000000"/>
                </a:solidFill>
              </a:defRPr>
            </a:pPr>
            <a:endParaRPr sz="8000" dirty="0">
              <a:solidFill>
                <a:schemeClr val="tx1"/>
              </a:solidFill>
            </a:endParaRPr>
          </a:p>
          <a:p>
            <a:pPr lvl="1" indent="226302" defTabSz="578329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chemeClr val="tx1"/>
                </a:solidFill>
              </a:rPr>
              <a:t>Functional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2772</TotalTime>
  <Words>962</Words>
  <Application>Microsoft Macintosh PowerPoint</Application>
  <PresentationFormat>Custom</PresentationFormat>
  <Paragraphs>121</Paragraphs>
  <Slides>33</Slides>
  <Notes>9</Notes>
  <HiddenSlides>2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Black</vt:lpstr>
      <vt:lpstr>Office Theme</vt:lpstr>
      <vt:lpstr>1_Office Theme</vt:lpstr>
      <vt:lpstr>Load Testing your Web Application in Visual Studio: A Case Study</vt:lpstr>
      <vt:lpstr>Today I will not talk about…</vt:lpstr>
      <vt:lpstr>What I do want to talk about…</vt:lpstr>
      <vt:lpstr>It will be easy…</vt:lpstr>
      <vt:lpstr>PowerPoint Presentation</vt:lpstr>
      <vt:lpstr>Key Point #1</vt:lpstr>
      <vt:lpstr>PowerPoint Presentation</vt:lpstr>
      <vt:lpstr>PowerPoint Presentation</vt:lpstr>
      <vt:lpstr>The Approach</vt:lpstr>
      <vt:lpstr>Technical</vt:lpstr>
      <vt:lpstr>Key Point #2</vt:lpstr>
      <vt:lpstr>Functional Approach</vt:lpstr>
      <vt:lpstr>Functional Approach</vt:lpstr>
      <vt:lpstr>Functional Approach</vt:lpstr>
      <vt:lpstr>Key Point #3</vt:lpstr>
      <vt:lpstr>Functional Approach</vt:lpstr>
      <vt:lpstr>PowerPoint Presentation</vt:lpstr>
      <vt:lpstr>Key Point #4</vt:lpstr>
      <vt:lpstr>PowerPoint Presentation</vt:lpstr>
      <vt:lpstr>PowerPoint Presentation</vt:lpstr>
      <vt:lpstr>Building A Test Lab</vt:lpstr>
      <vt:lpstr>PowerPoint Presentation</vt:lpstr>
      <vt:lpstr>PowerPoint Presentation</vt:lpstr>
      <vt:lpstr>Key Point #5</vt:lpstr>
      <vt:lpstr>PowerPoint Presentation</vt:lpstr>
      <vt:lpstr>PowerPoint Presentation</vt:lpstr>
      <vt:lpstr>PowerPoint Presentation</vt:lpstr>
      <vt:lpstr>PowerPoint Presentation</vt:lpstr>
      <vt:lpstr>Key Point #6</vt:lpstr>
      <vt:lpstr>PowerPoint Presentation</vt:lpstr>
      <vt:lpstr>Key Point #7</vt:lpstr>
      <vt:lpstr>Some helpful links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Load Testing your Web Application in Visual Studio: A Case Study</dc:title>
  <cp:lastModifiedBy>Bender, James</cp:lastModifiedBy>
  <cp:revision>65</cp:revision>
  <dcterms:modified xsi:type="dcterms:W3CDTF">2015-10-10T13:15:02Z</dcterms:modified>
</cp:coreProperties>
</file>